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57" r:id="rId9"/>
    <p:sldId id="268" r:id="rId10"/>
    <p:sldId id="258" r:id="rId11"/>
    <p:sldId id="259" r:id="rId12"/>
    <p:sldId id="260" r:id="rId13"/>
    <p:sldId id="261" r:id="rId14"/>
    <p:sldId id="263" r:id="rId15"/>
    <p:sldId id="262" r:id="rId16"/>
    <p:sldId id="264" r:id="rId17"/>
    <p:sldId id="276" r:id="rId18"/>
    <p:sldId id="265" r:id="rId19"/>
    <p:sldId id="266" r:id="rId20"/>
    <p:sldId id="267" r:id="rId21"/>
    <p:sldId id="280" r:id="rId22"/>
    <p:sldId id="277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69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20" d="100"/>
          <a:sy n="120" d="100"/>
        </p:scale>
        <p:origin x="-1170" y="-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12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78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0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32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0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0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782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834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56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84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4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78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24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06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63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8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77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94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bm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bmp"/><Relationship Id="rId2" Type="http://schemas.openxmlformats.org/officeDocument/2006/relationships/image" Target="../media/image74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b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bmp"/><Relationship Id="rId2" Type="http://schemas.openxmlformats.org/officeDocument/2006/relationships/image" Target="../media/image77.b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bm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76.b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372" y="609819"/>
            <a:ext cx="9741255" cy="3084576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Crânio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26B8B9-D47F-54A6-C06F-8F17DB97DA08}"/>
              </a:ext>
            </a:extLst>
          </p:cNvPr>
          <p:cNvSpPr txBox="1"/>
          <p:nvPr/>
        </p:nvSpPr>
        <p:spPr>
          <a:xfrm>
            <a:off x="5618922" y="3429000"/>
            <a:ext cx="609600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Arcabouço ósseo que abriga o encéfalo e estruturas de audição, olfato, paladar e visão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Início do sistema digestivo e respiratório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Calota craniana é formada por 14 ossos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Região facial possui 36 ossos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247777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0D48522-8A26-B6CB-4BE7-958B2605C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5" t="21987" r="31101" b="21349"/>
          <a:stretch/>
        </p:blipFill>
        <p:spPr>
          <a:xfrm>
            <a:off x="1761232" y="817993"/>
            <a:ext cx="5832648" cy="47192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1423652-18C6-1E47-80A3-46C2586E19C9}"/>
              </a:ext>
            </a:extLst>
          </p:cNvPr>
          <p:cNvSpPr txBox="1"/>
          <p:nvPr/>
        </p:nvSpPr>
        <p:spPr>
          <a:xfrm>
            <a:off x="1761232" y="342256"/>
            <a:ext cx="568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Mesocéfalo - Yorkshire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DFA488-C10A-1B0B-9AB4-CF0DBD8F6EFD}"/>
              </a:ext>
            </a:extLst>
          </p:cNvPr>
          <p:cNvSpPr txBox="1"/>
          <p:nvPr/>
        </p:nvSpPr>
        <p:spPr>
          <a:xfrm>
            <a:off x="1475351" y="5643622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574D4D"/>
                </a:solidFill>
                <a:effectLst/>
                <a:latin typeface="Droid Serif"/>
              </a:rPr>
              <a:t>Eles tem uma cabeça média com comprimento moderado</a:t>
            </a:r>
          </a:p>
          <a:p>
            <a:pPr algn="ctr"/>
            <a:r>
              <a:rPr lang="pt-BR" b="0" i="0" dirty="0">
                <a:solidFill>
                  <a:srgbClr val="574D4D"/>
                </a:solidFill>
                <a:effectLst/>
                <a:latin typeface="Droid Serif"/>
              </a:rPr>
              <a:t>Focinho de comprimento igual ao do crânio ou ligeiramente inferior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333138-E696-15E3-EF8E-35C014E45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31791" r="57875" b="41596"/>
          <a:stretch/>
        </p:blipFill>
        <p:spPr>
          <a:xfrm>
            <a:off x="8677578" y="2849509"/>
            <a:ext cx="2655083" cy="42038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0FC566-B15A-868E-2A93-A37E43BD04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75" t="32141" r="42913" b="38911"/>
          <a:stretch/>
        </p:blipFill>
        <p:spPr>
          <a:xfrm>
            <a:off x="8571619" y="159445"/>
            <a:ext cx="2786245" cy="25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6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3ADDCA-06F6-2A31-63EE-65B5EB017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24788" r="27950" b="32332"/>
          <a:stretch/>
        </p:blipFill>
        <p:spPr>
          <a:xfrm>
            <a:off x="1154025" y="1155326"/>
            <a:ext cx="7639873" cy="403244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B9AA78D-F66A-9542-8E46-4D054563653C}"/>
              </a:ext>
            </a:extLst>
          </p:cNvPr>
          <p:cNvSpPr txBox="1"/>
          <p:nvPr/>
        </p:nvSpPr>
        <p:spPr>
          <a:xfrm>
            <a:off x="1724205" y="49043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Dolicocéfalo - </a:t>
            </a:r>
            <a:r>
              <a:rPr lang="pt-BR" dirty="0" err="1"/>
              <a:t>Collie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D1A77D-453B-D820-D814-0EC8655D39FE}"/>
              </a:ext>
            </a:extLst>
          </p:cNvPr>
          <p:cNvSpPr txBox="1"/>
          <p:nvPr/>
        </p:nvSpPr>
        <p:spPr>
          <a:xfrm>
            <a:off x="1072620" y="5480361"/>
            <a:ext cx="7639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dirty="0">
                <a:solidFill>
                  <a:srgbClr val="574D4D"/>
                </a:solidFill>
                <a:latin typeface="Droid Serif"/>
              </a:rPr>
              <a:t>C</a:t>
            </a:r>
            <a:r>
              <a:rPr lang="pt-BR" b="0" i="0" dirty="0">
                <a:solidFill>
                  <a:srgbClr val="574D4D"/>
                </a:solidFill>
                <a:effectLst/>
                <a:latin typeface="Droid Serif"/>
              </a:rPr>
              <a:t>abeça é longa e estreita com a testa muito inclinada e focinho longo</a:t>
            </a:r>
          </a:p>
          <a:p>
            <a:pPr algn="ctr" fontAlgn="base"/>
            <a:endParaRPr lang="pt-BR" b="0" i="0" dirty="0">
              <a:solidFill>
                <a:srgbClr val="574D4D"/>
              </a:solidFill>
              <a:effectLst/>
              <a:latin typeface="Droid Serif"/>
            </a:endParaRP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ED5B01-0C77-AAE3-6430-C02A062C1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5" t="29164" r="54725" b="50000"/>
          <a:stretch/>
        </p:blipFill>
        <p:spPr>
          <a:xfrm>
            <a:off x="8712493" y="-116462"/>
            <a:ext cx="3202221" cy="23817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E464274-5854-497E-4099-F8E85382D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88" t="22672" r="56299" b="38795"/>
          <a:stretch/>
        </p:blipFill>
        <p:spPr>
          <a:xfrm>
            <a:off x="9233483" y="2210249"/>
            <a:ext cx="2328618" cy="42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9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5E3122A-C46A-F1D7-C326-B62711548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t="24788" r="35825" b="27006"/>
          <a:stretch/>
        </p:blipFill>
        <p:spPr>
          <a:xfrm>
            <a:off x="1946100" y="1029578"/>
            <a:ext cx="4853994" cy="4396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0E358F-5374-A7A5-1035-5FBFF3F41A40}"/>
              </a:ext>
            </a:extLst>
          </p:cNvPr>
          <p:cNvSpPr txBox="1"/>
          <p:nvPr/>
        </p:nvSpPr>
        <p:spPr>
          <a:xfrm>
            <a:off x="2080826" y="414546"/>
            <a:ext cx="43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Braquicéfalo - Buldogue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51C261-58BB-31E8-57F3-BBCBBDB9C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45798" r="57875" b="30390"/>
          <a:stretch/>
        </p:blipFill>
        <p:spPr>
          <a:xfrm>
            <a:off x="8164347" y="2858437"/>
            <a:ext cx="2411434" cy="34162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68C0F3-0E18-1D23-8582-396CF8189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3" t="33192" r="55513" b="40196"/>
          <a:stretch/>
        </p:blipFill>
        <p:spPr>
          <a:xfrm>
            <a:off x="8271803" y="414546"/>
            <a:ext cx="2106619" cy="222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3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5BD4768-A62F-65BA-49D9-A7A20451E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47199" r="33463" b="14983"/>
          <a:stretch/>
        </p:blipFill>
        <p:spPr>
          <a:xfrm>
            <a:off x="2311582" y="1038673"/>
            <a:ext cx="7568835" cy="47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8A174A4-A5F5-159E-ECA1-74EA3F225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2" t="22171" r="71205" b="47046"/>
          <a:stretch/>
        </p:blipFill>
        <p:spPr>
          <a:xfrm>
            <a:off x="453601" y="1797434"/>
            <a:ext cx="5350748" cy="33123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2BC09B1-BE48-A423-EF76-A1A846EBA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52275" y="1066800"/>
            <a:ext cx="5350748" cy="41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2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FE42C33-8D47-B8C8-1872-A560C6BA9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0" t="16456" r="74058" b="60305"/>
          <a:stretch/>
        </p:blipFill>
        <p:spPr>
          <a:xfrm>
            <a:off x="1484310" y="685800"/>
            <a:ext cx="4554863" cy="29451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7A2A290-CB4C-0730-6301-005DE7D573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1254" r="19942" b="16722"/>
          <a:stretch/>
        </p:blipFill>
        <p:spPr>
          <a:xfrm>
            <a:off x="6190988" y="1724238"/>
            <a:ext cx="5362640" cy="38134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692CD5F-76FA-3426-82B2-F82AB76D2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3" t="35993" r="24012" b="6719"/>
          <a:stretch/>
        </p:blipFill>
        <p:spPr>
          <a:xfrm>
            <a:off x="1518319" y="3566960"/>
            <a:ext cx="4616771" cy="28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9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6A2C49-D210-2F9F-EBB7-A0E77409C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5" t="44397" r="36613" b="28990"/>
          <a:stretch/>
        </p:blipFill>
        <p:spPr>
          <a:xfrm>
            <a:off x="3068279" y="406165"/>
            <a:ext cx="6753537" cy="29841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156723-36BA-CF57-F9DB-23369EC70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8" t="34593" r="40550" b="37563"/>
          <a:stretch/>
        </p:blipFill>
        <p:spPr>
          <a:xfrm>
            <a:off x="3465064" y="3622886"/>
            <a:ext cx="5762166" cy="29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6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3A4EC88-27FB-6800-D499-1925493AE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1" t="37395" r="37400" b="17784"/>
          <a:stretch/>
        </p:blipFill>
        <p:spPr>
          <a:xfrm>
            <a:off x="658192" y="1012195"/>
            <a:ext cx="5437808" cy="48336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CD1FFE-0272-C4D2-C604-1C4A34D79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31790" r="37400" b="17785"/>
          <a:stretch/>
        </p:blipFill>
        <p:spPr>
          <a:xfrm>
            <a:off x="6400882" y="957591"/>
            <a:ext cx="5102141" cy="483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4E16511-9DC3-FA8E-A185-8C61C678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5" t="21247" r="69687" b="35625"/>
          <a:stretch/>
        </p:blipFill>
        <p:spPr>
          <a:xfrm>
            <a:off x="2071319" y="639839"/>
            <a:ext cx="8299415" cy="5151361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A43BEC1-66FA-6CC7-E838-9F2FCAEFECFD}"/>
              </a:ext>
            </a:extLst>
          </p:cNvPr>
          <p:cNvCxnSpPr>
            <a:cxnSpLocks/>
          </p:cNvCxnSpPr>
          <p:nvPr/>
        </p:nvCxnSpPr>
        <p:spPr>
          <a:xfrm>
            <a:off x="9027902" y="2512047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734D3AD-925B-8B94-15EB-CDCFA3585CB6}"/>
              </a:ext>
            </a:extLst>
          </p:cNvPr>
          <p:cNvCxnSpPr>
            <a:cxnSpLocks/>
          </p:cNvCxnSpPr>
          <p:nvPr/>
        </p:nvCxnSpPr>
        <p:spPr>
          <a:xfrm>
            <a:off x="9027902" y="3376143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3EAA7D8-6E5C-4C34-775D-C06153CE7387}"/>
              </a:ext>
            </a:extLst>
          </p:cNvPr>
          <p:cNvCxnSpPr>
            <a:cxnSpLocks/>
          </p:cNvCxnSpPr>
          <p:nvPr/>
        </p:nvCxnSpPr>
        <p:spPr>
          <a:xfrm>
            <a:off x="8955893" y="3952207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43AAF85-8245-F148-D9D0-EAFD86604FC5}"/>
              </a:ext>
            </a:extLst>
          </p:cNvPr>
          <p:cNvCxnSpPr>
            <a:cxnSpLocks/>
          </p:cNvCxnSpPr>
          <p:nvPr/>
        </p:nvCxnSpPr>
        <p:spPr>
          <a:xfrm>
            <a:off x="9027902" y="4528271"/>
            <a:ext cx="11669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34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CDC0F7F-7E52-D887-0A63-ED865870C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t="15883" r="70475" b="35624"/>
          <a:stretch/>
        </p:blipFill>
        <p:spPr>
          <a:xfrm>
            <a:off x="1437734" y="1432899"/>
            <a:ext cx="4952469" cy="37475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864F19E-C681-9938-BAD2-59959612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06832" y="584060"/>
            <a:ext cx="3647434" cy="544522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69F734-87D4-CCB1-D83B-FD6E0B4FD937}"/>
              </a:ext>
            </a:extLst>
          </p:cNvPr>
          <p:cNvCxnSpPr>
            <a:cxnSpLocks/>
          </p:cNvCxnSpPr>
          <p:nvPr/>
        </p:nvCxnSpPr>
        <p:spPr>
          <a:xfrm>
            <a:off x="2373360" y="2340868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387A800-C76A-B91C-7814-66F36895CAF6}"/>
              </a:ext>
            </a:extLst>
          </p:cNvPr>
          <p:cNvCxnSpPr>
            <a:cxnSpLocks/>
          </p:cNvCxnSpPr>
          <p:nvPr/>
        </p:nvCxnSpPr>
        <p:spPr>
          <a:xfrm>
            <a:off x="2373360" y="3420988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39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7116A-2083-3BB8-E367-A316ABEF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pt-BR" dirty="0"/>
              <a:t>Radiologia do Crânio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22E776-6F95-771A-9367-F6843A54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076" y="1981201"/>
            <a:ext cx="10018713" cy="3124201"/>
          </a:xfrm>
        </p:spPr>
        <p:txBody>
          <a:bodyPr>
            <a:normAutofit fontScale="77500" lnSpcReduction="20000"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Desafiadora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Substituída pela TC e RM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Anatomia complexa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Diferenças raciais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Posicionamento simétrico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Baixa demanda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432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95624B4-FA47-EEA8-6BB5-E9377FE56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 t="16456" r="72837" b="50000"/>
          <a:stretch/>
        </p:blipFill>
        <p:spPr>
          <a:xfrm>
            <a:off x="6771659" y="1313397"/>
            <a:ext cx="4946817" cy="36450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359FB3-EF01-96DA-A169-72D33FD06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6" t="18852" r="73625" b="45208"/>
          <a:stretch/>
        </p:blipFill>
        <p:spPr>
          <a:xfrm>
            <a:off x="1138263" y="1483091"/>
            <a:ext cx="4633772" cy="34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6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427" y="1617017"/>
            <a:ext cx="9741255" cy="3084576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Posicionamentos</a:t>
            </a:r>
          </a:p>
        </p:txBody>
      </p:sp>
    </p:spTree>
    <p:extLst>
      <p:ext uri="{BB962C8B-B14F-4D97-AF65-F5344CB8AC3E}">
        <p14:creationId xmlns:p14="http://schemas.microsoft.com/office/powerpoint/2010/main" val="1645106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A0D43-D06C-A753-4C9D-F89BD76F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8074"/>
            <a:ext cx="10018713" cy="1752599"/>
          </a:xfrm>
        </p:spPr>
        <p:txBody>
          <a:bodyPr/>
          <a:lstStyle/>
          <a:p>
            <a:r>
              <a:rPr lang="pt-BR" dirty="0"/>
              <a:t>Laterolateral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4E4867D-5FB4-BA10-064E-6A59A473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8" y="1985961"/>
            <a:ext cx="5497748" cy="339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CB455E4-6C1F-924E-1A49-9D9733EA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58" y="1680659"/>
            <a:ext cx="467611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5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6D4A9BB-D417-1D54-65F4-2ED28260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60" y="1217978"/>
            <a:ext cx="5613288" cy="442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5E88DE-5F6E-6F41-0B40-6BE0FD7583BC}"/>
              </a:ext>
            </a:extLst>
          </p:cNvPr>
          <p:cNvSpPr txBox="1"/>
          <p:nvPr/>
        </p:nvSpPr>
        <p:spPr>
          <a:xfrm>
            <a:off x="4626445" y="238311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616F66-054B-9A29-5F8A-5F7B2271561E}"/>
              </a:ext>
            </a:extLst>
          </p:cNvPr>
          <p:cNvSpPr txBox="1"/>
          <p:nvPr/>
        </p:nvSpPr>
        <p:spPr>
          <a:xfrm>
            <a:off x="4054753" y="305388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9BBF28-FFAF-F81C-F27B-ECC10726DE0D}"/>
              </a:ext>
            </a:extLst>
          </p:cNvPr>
          <p:cNvSpPr txBox="1"/>
          <p:nvPr/>
        </p:nvSpPr>
        <p:spPr>
          <a:xfrm>
            <a:off x="3772080" y="359249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C93BF6-409B-C7B8-2F06-9CC83C5C56E3}"/>
              </a:ext>
            </a:extLst>
          </p:cNvPr>
          <p:cNvSpPr txBox="1"/>
          <p:nvPr/>
        </p:nvSpPr>
        <p:spPr>
          <a:xfrm>
            <a:off x="5530502" y="359249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3893D0-E57C-C368-4AA7-478B082826AA}"/>
              </a:ext>
            </a:extLst>
          </p:cNvPr>
          <p:cNvSpPr txBox="1"/>
          <p:nvPr/>
        </p:nvSpPr>
        <p:spPr>
          <a:xfrm>
            <a:off x="7799584" y="1566979"/>
            <a:ext cx="19845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Seio frontal</a:t>
            </a:r>
          </a:p>
          <a:p>
            <a:r>
              <a:rPr lang="pt-BR" dirty="0"/>
              <a:t>2 </a:t>
            </a:r>
            <a:r>
              <a:rPr lang="pt-BR" dirty="0" err="1"/>
              <a:t>Etnoturbinados</a:t>
            </a:r>
            <a:endParaRPr lang="pt-BR" dirty="0"/>
          </a:p>
          <a:p>
            <a:r>
              <a:rPr lang="pt-BR" dirty="0"/>
              <a:t>3 Palato duro</a:t>
            </a:r>
          </a:p>
          <a:p>
            <a:r>
              <a:rPr lang="pt-BR" dirty="0"/>
              <a:t>4 Palato mole</a:t>
            </a:r>
          </a:p>
          <a:p>
            <a:r>
              <a:rPr lang="pt-BR" dirty="0"/>
              <a:t>5 </a:t>
            </a:r>
            <a:r>
              <a:rPr lang="pt-BR" dirty="0" err="1"/>
              <a:t>Occiptal</a:t>
            </a:r>
            <a:endParaRPr lang="pt-BR" dirty="0"/>
          </a:p>
          <a:p>
            <a:r>
              <a:rPr lang="pt-BR" dirty="0"/>
              <a:t>6 </a:t>
            </a:r>
            <a:r>
              <a:rPr lang="pt-BR" dirty="0" err="1"/>
              <a:t>Pariental</a:t>
            </a:r>
            <a:endParaRPr lang="pt-BR" dirty="0"/>
          </a:p>
          <a:p>
            <a:r>
              <a:rPr lang="pt-BR" dirty="0"/>
              <a:t>7 Frontal</a:t>
            </a:r>
          </a:p>
          <a:p>
            <a:r>
              <a:rPr lang="pt-BR" dirty="0"/>
              <a:t>8 Nasal</a:t>
            </a:r>
          </a:p>
          <a:p>
            <a:r>
              <a:rPr lang="pt-BR" dirty="0"/>
              <a:t>9 Zigomático</a:t>
            </a:r>
          </a:p>
          <a:p>
            <a:r>
              <a:rPr lang="pt-BR" dirty="0"/>
              <a:t>10 Mandíbula</a:t>
            </a:r>
          </a:p>
          <a:p>
            <a:r>
              <a:rPr lang="pt-BR" dirty="0"/>
              <a:t>11 Bulha timpânica</a:t>
            </a:r>
          </a:p>
          <a:p>
            <a:r>
              <a:rPr lang="pt-BR" dirty="0"/>
              <a:t>12 ATM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FBAAE8-71CA-5D0E-BF1B-D40854C9F0FA}"/>
              </a:ext>
            </a:extLst>
          </p:cNvPr>
          <p:cNvSpPr txBox="1"/>
          <p:nvPr/>
        </p:nvSpPr>
        <p:spPr>
          <a:xfrm>
            <a:off x="6548878" y="157353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849013A-138C-0E80-6C48-A2248BEFC1AA}"/>
              </a:ext>
            </a:extLst>
          </p:cNvPr>
          <p:cNvSpPr txBox="1"/>
          <p:nvPr/>
        </p:nvSpPr>
        <p:spPr>
          <a:xfrm>
            <a:off x="5548504" y="174281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D6D72FE-03F4-82E4-4C4B-C1BC8756B46C}"/>
              </a:ext>
            </a:extLst>
          </p:cNvPr>
          <p:cNvSpPr txBox="1"/>
          <p:nvPr/>
        </p:nvSpPr>
        <p:spPr>
          <a:xfrm>
            <a:off x="4796096" y="174898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7E314A-F1D7-C634-F764-36FF447A7AD0}"/>
              </a:ext>
            </a:extLst>
          </p:cNvPr>
          <p:cNvSpPr txBox="1"/>
          <p:nvPr/>
        </p:nvSpPr>
        <p:spPr>
          <a:xfrm>
            <a:off x="3334673" y="299814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2B2DF3-6F86-11D0-9521-D556D36D57DD}"/>
              </a:ext>
            </a:extLst>
          </p:cNvPr>
          <p:cNvSpPr txBox="1"/>
          <p:nvPr/>
        </p:nvSpPr>
        <p:spPr>
          <a:xfrm>
            <a:off x="5395171" y="27305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D6B974-2874-B5F5-AC0D-80D2F1FE5DCA}"/>
              </a:ext>
            </a:extLst>
          </p:cNvPr>
          <p:cNvSpPr txBox="1"/>
          <p:nvPr/>
        </p:nvSpPr>
        <p:spPr>
          <a:xfrm>
            <a:off x="4482014" y="487934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503B4F-102E-6595-F56E-5A74D3CEB2FC}"/>
              </a:ext>
            </a:extLst>
          </p:cNvPr>
          <p:cNvSpPr txBox="1"/>
          <p:nvPr/>
        </p:nvSpPr>
        <p:spPr>
          <a:xfrm>
            <a:off x="6517769" y="271162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E2EDB6-18BF-9BD3-957F-23416C32186E}"/>
              </a:ext>
            </a:extLst>
          </p:cNvPr>
          <p:cNvSpPr txBox="1"/>
          <p:nvPr/>
        </p:nvSpPr>
        <p:spPr>
          <a:xfrm>
            <a:off x="5977074" y="289979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96796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3AD70-1356-E945-36A5-6BAB8872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pt-BR" dirty="0"/>
              <a:t>Ventrodorsal e Dorsoventral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5C628D-6A2D-F528-62D4-2ECA4310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36" y="3927178"/>
            <a:ext cx="4071821" cy="236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F1E625E-BF53-3805-DE5C-FE8342DC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522" y="4052342"/>
            <a:ext cx="4138978" cy="223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D8B3821-5B83-3931-0513-E9B875C7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17" y="1486917"/>
            <a:ext cx="4088139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F288138-2EF3-B090-74BA-57A21F96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523" y="1542902"/>
            <a:ext cx="4125806" cy="22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219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58EBEB6-6173-9FB7-1E94-9F1F50BD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90" y="685800"/>
            <a:ext cx="3789610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DD0BB1B-FDC8-89B6-85E6-6A8FDE393F1A}"/>
              </a:ext>
            </a:extLst>
          </p:cNvPr>
          <p:cNvSpPr txBox="1"/>
          <p:nvPr/>
        </p:nvSpPr>
        <p:spPr>
          <a:xfrm>
            <a:off x="4574643" y="2197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D9BF26-149B-84C1-3FE8-446C52AB8590}"/>
              </a:ext>
            </a:extLst>
          </p:cNvPr>
          <p:cNvSpPr txBox="1"/>
          <p:nvPr/>
        </p:nvSpPr>
        <p:spPr>
          <a:xfrm>
            <a:off x="3428304" y="27740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F2B799-1AAA-D0D3-A600-F90DA82314F2}"/>
              </a:ext>
            </a:extLst>
          </p:cNvPr>
          <p:cNvSpPr txBox="1"/>
          <p:nvPr/>
        </p:nvSpPr>
        <p:spPr>
          <a:xfrm>
            <a:off x="5359904" y="3854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59060A-B093-02AA-D5B0-2D1DE5842E49}"/>
              </a:ext>
            </a:extLst>
          </p:cNvPr>
          <p:cNvSpPr txBox="1"/>
          <p:nvPr/>
        </p:nvSpPr>
        <p:spPr>
          <a:xfrm>
            <a:off x="4423800" y="55752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2CF32F-E503-10FD-1B7D-E02B2EBD9DF2}"/>
              </a:ext>
            </a:extLst>
          </p:cNvPr>
          <p:cNvSpPr txBox="1"/>
          <p:nvPr/>
        </p:nvSpPr>
        <p:spPr>
          <a:xfrm>
            <a:off x="4086790" y="31433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8E79EB-083E-63D9-6BD2-B79B993BF5FA}"/>
              </a:ext>
            </a:extLst>
          </p:cNvPr>
          <p:cNvSpPr txBox="1"/>
          <p:nvPr/>
        </p:nvSpPr>
        <p:spPr>
          <a:xfrm>
            <a:off x="3935947" y="2584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4659FB-B516-5845-CBCD-21F8FAF190A6}"/>
              </a:ext>
            </a:extLst>
          </p:cNvPr>
          <p:cNvSpPr txBox="1"/>
          <p:nvPr/>
        </p:nvSpPr>
        <p:spPr>
          <a:xfrm>
            <a:off x="4502635" y="5078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9678DE-466E-3B52-3F8A-4A0958273232}"/>
              </a:ext>
            </a:extLst>
          </p:cNvPr>
          <p:cNvSpPr txBox="1"/>
          <p:nvPr/>
        </p:nvSpPr>
        <p:spPr>
          <a:xfrm>
            <a:off x="4783840" y="3933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C33EE08-1A43-8B48-CF64-88F4ED69644F}"/>
              </a:ext>
            </a:extLst>
          </p:cNvPr>
          <p:cNvSpPr txBox="1"/>
          <p:nvPr/>
        </p:nvSpPr>
        <p:spPr>
          <a:xfrm>
            <a:off x="6871068" y="1733872"/>
            <a:ext cx="24214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1 Maxila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2 Mandíbula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3 Zigomático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4 Occipital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5 Vômer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6 </a:t>
            </a:r>
            <a:r>
              <a:rPr lang="pt-BR" sz="2400" dirty="0" err="1"/>
              <a:t>Etnoturbinados</a:t>
            </a:r>
            <a:endParaRPr lang="pt-BR" sz="2400" dirty="0"/>
          </a:p>
          <a:p>
            <a:pPr>
              <a:lnSpc>
                <a:spcPct val="150000"/>
              </a:lnSpc>
            </a:pPr>
            <a:r>
              <a:rPr lang="pt-BR" sz="2400" dirty="0"/>
              <a:t>7 Bulha timpânica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8 </a:t>
            </a:r>
            <a:r>
              <a:rPr lang="pt-BR" sz="2400" dirty="0" err="1"/>
              <a:t>Coronóide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0885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49C97-A3B3-7F6F-080A-7109591B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pt-BR" dirty="0"/>
              <a:t>Laterolateral Oblíqua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DCFD6-AF2D-8D5B-EC3C-7DD3FBBB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27" y="3947974"/>
            <a:ext cx="4284476" cy="22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9A1BF-0297-DE24-3064-66C2AEF4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09" y="3987641"/>
            <a:ext cx="4438168" cy="233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BFC1FE7-C7CB-EA32-D29B-56107D43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5" y="1585794"/>
            <a:ext cx="3422120" cy="224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8D889E4-38EF-E149-3B02-7FF56BF06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"/>
          <a:stretch/>
        </p:blipFill>
        <p:spPr bwMode="auto">
          <a:xfrm>
            <a:off x="6932534" y="1499341"/>
            <a:ext cx="3400904" cy="233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412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38BD6-90A4-9FC2-A517-B797899F9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pt-BR" dirty="0"/>
              <a:t>Articulação Temporomandibular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E62A6D-B8FB-47B2-B78D-B7934BB95DF6}"/>
              </a:ext>
            </a:extLst>
          </p:cNvPr>
          <p:cNvSpPr txBox="1"/>
          <p:nvPr/>
        </p:nvSpPr>
        <p:spPr>
          <a:xfrm>
            <a:off x="2536613" y="2175486"/>
            <a:ext cx="3763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Laterolateral</a:t>
            </a:r>
            <a:r>
              <a:rPr lang="pt-BR" sz="2800" dirty="0"/>
              <a:t> obliqua 45°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EBC1D1-DDA8-1CF0-BA8A-64362E605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87" y="3121593"/>
            <a:ext cx="368316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974941B-4338-BF65-6D96-E8CAB097B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133" y="2175486"/>
            <a:ext cx="3523347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37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3FA5A-7862-29B5-F308-C4B9874D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042"/>
            <a:ext cx="10018713" cy="1752599"/>
          </a:xfrm>
        </p:spPr>
        <p:txBody>
          <a:bodyPr/>
          <a:lstStyle/>
          <a:p>
            <a:r>
              <a:rPr lang="pt-BR" dirty="0"/>
              <a:t>Bulha Timpânica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374D60-27E8-781D-C67C-AAF43A4C6140}"/>
              </a:ext>
            </a:extLst>
          </p:cNvPr>
          <p:cNvSpPr txBox="1"/>
          <p:nvPr/>
        </p:nvSpPr>
        <p:spPr>
          <a:xfrm>
            <a:off x="2848163" y="2140108"/>
            <a:ext cx="2421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/>
              <a:t>Rostroventral</a:t>
            </a:r>
            <a:endParaRPr lang="pt-BR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82FF32-3B34-BAC0-CD30-A1AE3C02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74" y="2982888"/>
            <a:ext cx="348961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0351601-8637-BB65-EF79-3DCE320A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701" y="2342210"/>
            <a:ext cx="4085181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24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F3CBE-1E36-DBE5-CD6A-27D56329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48126"/>
            <a:ext cx="10018713" cy="1752599"/>
          </a:xfrm>
        </p:spPr>
        <p:txBody>
          <a:bodyPr/>
          <a:lstStyle/>
          <a:p>
            <a:r>
              <a:rPr lang="pt-BR" dirty="0"/>
              <a:t>Forame Magno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EA2F47-5B09-C45A-D0EA-68F603D1DFD8}"/>
              </a:ext>
            </a:extLst>
          </p:cNvPr>
          <p:cNvSpPr txBox="1"/>
          <p:nvPr/>
        </p:nvSpPr>
        <p:spPr>
          <a:xfrm>
            <a:off x="2256420" y="2048159"/>
            <a:ext cx="382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Rostrocaudal</a:t>
            </a:r>
            <a:r>
              <a:rPr lang="pt-BR" sz="2800" dirty="0"/>
              <a:t> obliqua 45°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EF8D103-6062-C126-16B9-A516DBD4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48" y="2758973"/>
            <a:ext cx="3561928" cy="292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DFD79E0-76DB-8179-44DE-B8BD99A7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00" y="2169031"/>
            <a:ext cx="3708411" cy="362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613F171-BC9A-C464-8E5F-A6AEB98066EE}"/>
              </a:ext>
            </a:extLst>
          </p:cNvPr>
          <p:cNvSpPr txBox="1"/>
          <p:nvPr/>
        </p:nvSpPr>
        <p:spPr>
          <a:xfrm>
            <a:off x="2413836" y="6088821"/>
            <a:ext cx="549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Comunicação da cavidade craniana com o canal vertebral</a:t>
            </a:r>
          </a:p>
        </p:txBody>
      </p:sp>
    </p:spTree>
    <p:extLst>
      <p:ext uri="{BB962C8B-B14F-4D97-AF65-F5344CB8AC3E}">
        <p14:creationId xmlns:p14="http://schemas.microsoft.com/office/powerpoint/2010/main" val="420127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4AC080-55AA-C982-ABEA-4B65383A3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38" t="37394" r="38188" b="26189"/>
          <a:stretch/>
        </p:blipFill>
        <p:spPr>
          <a:xfrm>
            <a:off x="6096000" y="1099052"/>
            <a:ext cx="5820474" cy="44509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0685B85-62B9-9E1F-A0F3-BDD7CA142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3" t="29967" r="37400" b="16384"/>
          <a:stretch/>
        </p:blipFill>
        <p:spPr>
          <a:xfrm>
            <a:off x="1310141" y="892426"/>
            <a:ext cx="4698775" cy="48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44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A593A-193B-5954-B236-402F42F6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pt-BR" dirty="0"/>
              <a:t>Seio Frontal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06389F-8A08-FC53-39A5-D788E9200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783" y="2592896"/>
            <a:ext cx="3880431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B7CF342-8B28-7954-BBAF-A2254A7B0B29}"/>
              </a:ext>
            </a:extLst>
          </p:cNvPr>
          <p:cNvSpPr txBox="1"/>
          <p:nvPr/>
        </p:nvSpPr>
        <p:spPr>
          <a:xfrm>
            <a:off x="3024523" y="1784157"/>
            <a:ext cx="2352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/>
              <a:t>Rostrocaudal</a:t>
            </a:r>
            <a:endParaRPr lang="pt-BR" sz="32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BD8FB4E-3BDF-A754-869C-E1EEE014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69" y="3612071"/>
            <a:ext cx="4551551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3DD7B6E-795B-4984-DD9B-77BD5FD9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31" y="1468760"/>
            <a:ext cx="2638425" cy="19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145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6C6EB-1EA7-2AFF-6AD9-2174F0DE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pt-BR" dirty="0"/>
              <a:t>Dorsoventral Intraoral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B2A89E-8312-FBD2-D7DC-ABED32B5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40" y="2563888"/>
            <a:ext cx="3873468" cy="283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961988F-AF77-F7CF-16F2-CFD982F8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84" y="2068688"/>
            <a:ext cx="2166029" cy="428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13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F7207-048B-85C8-C27C-F176A57B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32" y="0"/>
            <a:ext cx="10018713" cy="1752599"/>
          </a:xfrm>
        </p:spPr>
        <p:txBody>
          <a:bodyPr/>
          <a:lstStyle/>
          <a:p>
            <a:r>
              <a:rPr lang="pt-BR" dirty="0"/>
              <a:t>Ventrodorsal Oblíqua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0BAEED-E7A6-8348-1309-8BD89257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76" y="2568196"/>
            <a:ext cx="3375588" cy="287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B2DBDC1-99E6-B58B-5CB9-F22648964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48" y="1752599"/>
            <a:ext cx="2514913" cy="424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610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4E01F-6801-5D1F-E77F-EDCA9FB08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890" y="0"/>
            <a:ext cx="10018713" cy="1752599"/>
          </a:xfrm>
        </p:spPr>
        <p:txBody>
          <a:bodyPr/>
          <a:lstStyle/>
          <a:p>
            <a:r>
              <a:rPr lang="pt-BR" dirty="0"/>
              <a:t>Ventrodorsal Intraoral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0A9F8E-20D5-E238-41AA-03578992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33" y="2311432"/>
            <a:ext cx="3926667" cy="306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1662F3E-D50E-FB67-2245-D11F7A1CF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532" y="1447799"/>
            <a:ext cx="2454730" cy="478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68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anau\Desktop\Laudos\É O Bicho\Ponta Verde\Setembro\Imagens\Thor 8154 DV.png">
            <a:extLst>
              <a:ext uri="{FF2B5EF4-FFF2-40B4-BE49-F238E27FC236}">
                <a16:creationId xmlns:a16="http://schemas.microsoft.com/office/drawing/2014/main" id="{2F34FAF7-DCF5-E21A-6B60-EA545966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52" y="991022"/>
            <a:ext cx="4408396" cy="481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Kanau\Desktop\Laudos\É O Bicho\Ponta Verde\Setembro\Imagens\Thor 8154 Dv sedado.png">
            <a:extLst>
              <a:ext uri="{FF2B5EF4-FFF2-40B4-BE49-F238E27FC236}">
                <a16:creationId xmlns:a16="http://schemas.microsoft.com/office/drawing/2014/main" id="{A69CB6D9-AFF4-7206-9866-E65361754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34" y="911224"/>
            <a:ext cx="3915819" cy="49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216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E9DB3C7-03CE-181B-A49D-539D1B4A7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00" y="1177240"/>
            <a:ext cx="4634168" cy="417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6856A6-98FD-C190-B6CA-3553B529F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65" y="1177240"/>
            <a:ext cx="4405090" cy="39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02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47DD16E-6219-A3A1-59AF-16CAD247A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05" y="1066800"/>
            <a:ext cx="4390995" cy="439848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C508DE-3ACB-BDCC-DAEE-8F8575C10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5" y="1249507"/>
            <a:ext cx="5156943" cy="42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3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544E5D-F246-712C-62F0-3C628978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417795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 dirty="0" err="1"/>
              <a:t>Patologias</a:t>
            </a:r>
            <a:endParaRPr lang="en-US" sz="6200" dirty="0"/>
          </a:p>
        </p:txBody>
      </p:sp>
    </p:spTree>
    <p:extLst>
      <p:ext uri="{BB962C8B-B14F-4D97-AF65-F5344CB8AC3E}">
        <p14:creationId xmlns:p14="http://schemas.microsoft.com/office/powerpoint/2010/main" val="3521951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04027-4B18-851F-40F4-47AFD5C3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pt-BR" dirty="0"/>
              <a:t>Principais indicações: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203B7A-EEF3-9F41-152A-F6123C0E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Fratura e Fissura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Luxação ATM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Dentição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Seios nasais e frontais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Bulha timpânica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728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82CA837-E3DA-8800-FF72-53052BF5A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4" y="980755"/>
            <a:ext cx="5250699" cy="449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DFDC335-E669-0B1E-A2F9-83E1C0901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4" b="5341"/>
          <a:stretch/>
        </p:blipFill>
        <p:spPr>
          <a:xfrm>
            <a:off x="6096000" y="1377444"/>
            <a:ext cx="5780053" cy="36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2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11ABBB4-E2CA-A7FC-3ED3-76112EF4A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22" t="32001" r="40426" b="17730"/>
          <a:stretch/>
        </p:blipFill>
        <p:spPr>
          <a:xfrm>
            <a:off x="1955145" y="925276"/>
            <a:ext cx="3816424" cy="45797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CBBDD9-7239-8160-87E0-7DA9E9C5D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31791" r="39763" b="19185"/>
          <a:stretch/>
        </p:blipFill>
        <p:spPr>
          <a:xfrm>
            <a:off x="6822598" y="925275"/>
            <a:ext cx="4056314" cy="45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15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E464B0-0D0E-4689-0497-A0584FAF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 b="3409"/>
          <a:stretch/>
        </p:blipFill>
        <p:spPr>
          <a:xfrm>
            <a:off x="6979745" y="1634242"/>
            <a:ext cx="4933960" cy="34235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0AFB7E-1968-CC31-5BAE-D69C3E5A8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0" b="9569"/>
          <a:stretch/>
        </p:blipFill>
        <p:spPr>
          <a:xfrm>
            <a:off x="1263140" y="203265"/>
            <a:ext cx="5105575" cy="2861954"/>
          </a:xfrm>
          <a:prstGeom prst="rect">
            <a:avLst/>
          </a:prstGeom>
        </p:spPr>
      </p:pic>
      <p:pic>
        <p:nvPicPr>
          <p:cNvPr id="3" name="Imagem 2" descr="Uma foto preta e branca de rosto de pessoa&#10;&#10;Descrição gerada automaticamente com confiança média">
            <a:extLst>
              <a:ext uri="{FF2B5EF4-FFF2-40B4-BE49-F238E27FC236}">
                <a16:creationId xmlns:a16="http://schemas.microsoft.com/office/drawing/2014/main" id="{10C0356E-F7D6-95B3-5574-B71CB71105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7" t="10115" r="13763" b="6990"/>
          <a:stretch/>
        </p:blipFill>
        <p:spPr>
          <a:xfrm>
            <a:off x="2315990" y="3328243"/>
            <a:ext cx="2999873" cy="345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60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4BF1508-AEF7-9BA4-A71B-7C75A07D47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9" b="6195"/>
          <a:stretch/>
        </p:blipFill>
        <p:spPr>
          <a:xfrm>
            <a:off x="478352" y="1736812"/>
            <a:ext cx="5203492" cy="33843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40C2DC5-5A38-5B6D-FF35-1B8D34DBE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2" b="6018"/>
          <a:stretch/>
        </p:blipFill>
        <p:spPr>
          <a:xfrm>
            <a:off x="5941354" y="1736812"/>
            <a:ext cx="6057639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37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anau\Desktop\Laudos\É O Bicho\Ponta Verde\Julho\Imagens\Saraby 7833 LL.png">
            <a:extLst>
              <a:ext uri="{FF2B5EF4-FFF2-40B4-BE49-F238E27FC236}">
                <a16:creationId xmlns:a16="http://schemas.microsoft.com/office/drawing/2014/main" id="{8BE8877B-E44E-CDCB-E31A-01FE3D607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20" y="580406"/>
            <a:ext cx="6449437" cy="56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CF07BB6-34F2-A6C3-91F3-C33C845AD8C7}"/>
              </a:ext>
            </a:extLst>
          </p:cNvPr>
          <p:cNvSpPr txBox="1"/>
          <p:nvPr/>
        </p:nvSpPr>
        <p:spPr>
          <a:xfrm>
            <a:off x="3883742" y="5709263"/>
            <a:ext cx="5151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Fratura em osso nasal e arco zigomático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9CF7A64-394E-19D1-F522-BFFFB16377CC}"/>
              </a:ext>
            </a:extLst>
          </p:cNvPr>
          <p:cNvSpPr/>
          <p:nvPr/>
        </p:nvSpPr>
        <p:spPr>
          <a:xfrm rot="1352405">
            <a:off x="4681523" y="3062658"/>
            <a:ext cx="720080" cy="1533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99CA3D5-2E26-18B6-B42C-2DBC904C906F}"/>
              </a:ext>
            </a:extLst>
          </p:cNvPr>
          <p:cNvSpPr/>
          <p:nvPr/>
        </p:nvSpPr>
        <p:spPr>
          <a:xfrm>
            <a:off x="6277538" y="1772816"/>
            <a:ext cx="883875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92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anau\Desktop\Laudos\É O Bicho\Ponta Verde\Outubro\Imagens\Zoe 8227 LLD.png">
            <a:extLst>
              <a:ext uri="{FF2B5EF4-FFF2-40B4-BE49-F238E27FC236}">
                <a16:creationId xmlns:a16="http://schemas.microsoft.com/office/drawing/2014/main" id="{1F28B63F-A505-E30D-2530-E45D7575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39" y="1001973"/>
            <a:ext cx="4654572" cy="55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A0B3430-1162-486B-350E-EA5308C523BE}"/>
              </a:ext>
            </a:extLst>
          </p:cNvPr>
          <p:cNvSpPr txBox="1"/>
          <p:nvPr/>
        </p:nvSpPr>
        <p:spPr>
          <a:xfrm>
            <a:off x="4641035" y="264632"/>
            <a:ext cx="3384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Fissura na calota craniana</a:t>
            </a:r>
          </a:p>
        </p:txBody>
      </p:sp>
    </p:spTree>
    <p:extLst>
      <p:ext uri="{BB962C8B-B14F-4D97-AF65-F5344CB8AC3E}">
        <p14:creationId xmlns:p14="http://schemas.microsoft.com/office/powerpoint/2010/main" val="364301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15896-72BE-ECE7-D210-013F838C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827" y="978500"/>
            <a:ext cx="7082641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CB9006-5DF5-C84B-F4B0-B1EB0EC15ED3}"/>
              </a:ext>
            </a:extLst>
          </p:cNvPr>
          <p:cNvSpPr txBox="1"/>
          <p:nvPr/>
        </p:nvSpPr>
        <p:spPr>
          <a:xfrm>
            <a:off x="2693827" y="357809"/>
            <a:ext cx="698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Neoplasia óssea</a:t>
            </a:r>
          </a:p>
        </p:txBody>
      </p:sp>
    </p:spTree>
    <p:extLst>
      <p:ext uri="{BB962C8B-B14F-4D97-AF65-F5344CB8AC3E}">
        <p14:creationId xmlns:p14="http://schemas.microsoft.com/office/powerpoint/2010/main" val="128703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9364F4-627A-557C-6270-75FC34BDD02E}"/>
              </a:ext>
            </a:extLst>
          </p:cNvPr>
          <p:cNvSpPr txBox="1"/>
          <p:nvPr/>
        </p:nvSpPr>
        <p:spPr>
          <a:xfrm>
            <a:off x="3967843" y="4690533"/>
            <a:ext cx="7535180" cy="770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n w="3175" cmpd="sng">
                  <a:noFill/>
                </a:ln>
                <a:latin typeface="+mj-lt"/>
                <a:ea typeface="+mj-ea"/>
                <a:cs typeface="+mj-cs"/>
              </a:rPr>
              <a:t>Sinusite</a:t>
            </a: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D174E4C1-AA50-433F-AD76-DA27DCD1B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:\Users\Kanau\Desktop\Laudos\É O Bicho\Ponta Verde\Setembro\Imagens\Lindinha 8077 DV (1).png">
            <a:extLst>
              <a:ext uri="{FF2B5EF4-FFF2-40B4-BE49-F238E27FC236}">
                <a16:creationId xmlns:a16="http://schemas.microsoft.com/office/drawing/2014/main" id="{30380B98-7BFF-AC5F-15F8-DB21EBB12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" r="3" b="16438"/>
          <a:stretch/>
        </p:blipFill>
        <p:spPr bwMode="auto">
          <a:xfrm>
            <a:off x="4045131" y="975360"/>
            <a:ext cx="3506068" cy="29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D8D1922-F6B9-9533-36E8-B80B2B6A4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" r="2" b="7126"/>
          <a:stretch/>
        </p:blipFill>
        <p:spPr bwMode="auto">
          <a:xfrm>
            <a:off x="7714925" y="975360"/>
            <a:ext cx="3506069" cy="2947416"/>
          </a:xfrm>
          <a:prstGeom prst="rect">
            <a:avLst/>
          </a:prstGeom>
          <a:noFill/>
          <a:ln w="539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833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9D79200-6CC1-CFB1-B35B-8A1315423DF2}"/>
              </a:ext>
            </a:extLst>
          </p:cNvPr>
          <p:cNvSpPr txBox="1"/>
          <p:nvPr/>
        </p:nvSpPr>
        <p:spPr>
          <a:xfrm>
            <a:off x="2493718" y="825654"/>
            <a:ext cx="6912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Disjunção de sínfise mandibular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074934-F9B3-1802-6587-531F32D4E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65" y="2231733"/>
            <a:ext cx="4305635" cy="38006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EE3FE6-38FB-EC79-76FB-14C1D140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07" y="2305425"/>
            <a:ext cx="3725162" cy="36532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E33000-702D-F96B-332C-7393EC1D5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4" t="18893" r="76868" b="62490"/>
          <a:stretch/>
        </p:blipFill>
        <p:spPr>
          <a:xfrm>
            <a:off x="10212289" y="35250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88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11EA62-AE85-C374-839B-CF7366E4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93" y="1021278"/>
            <a:ext cx="2965759" cy="278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4802454-46B2-7143-1999-4C08DE561D30}"/>
              </a:ext>
            </a:extLst>
          </p:cNvPr>
          <p:cNvSpPr txBox="1"/>
          <p:nvPr/>
        </p:nvSpPr>
        <p:spPr>
          <a:xfrm>
            <a:off x="8857297" y="322774"/>
            <a:ext cx="2374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Luxação ATM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F95B34-E7BD-B888-8CF1-AA1DA79DC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t="14413" b="13742"/>
          <a:stretch/>
        </p:blipFill>
        <p:spPr>
          <a:xfrm>
            <a:off x="2153962" y="288403"/>
            <a:ext cx="4698613" cy="24847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D449A1-CBB3-E8F0-5F9C-827A36F7DF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11131" r="13131" b="7765"/>
          <a:stretch/>
        </p:blipFill>
        <p:spPr>
          <a:xfrm>
            <a:off x="3054220" y="3099916"/>
            <a:ext cx="3167369" cy="33843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F4EA398-3D34-8068-5942-A27C9A966367}"/>
              </a:ext>
            </a:extLst>
          </p:cNvPr>
          <p:cNvSpPr txBox="1"/>
          <p:nvPr/>
        </p:nvSpPr>
        <p:spPr>
          <a:xfrm>
            <a:off x="8874728" y="6159433"/>
            <a:ext cx="1982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Laterolateral</a:t>
            </a:r>
            <a:r>
              <a:rPr lang="pt-BR" sz="1400" dirty="0"/>
              <a:t> obliqua 45°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4772D3F-F785-C1A9-3D83-189EBBD91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13" y="4161284"/>
            <a:ext cx="368316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491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3D9F5-AF67-9ACD-8C2F-5FFD86E1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45244"/>
            <a:ext cx="10018713" cy="1752599"/>
          </a:xfrm>
        </p:spPr>
        <p:txBody>
          <a:bodyPr/>
          <a:lstStyle/>
          <a:p>
            <a:r>
              <a:rPr lang="pt-BR" dirty="0"/>
              <a:t>Hidrocefalia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7C52F8F-C053-EC51-1454-42A9F7872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516" y="2638787"/>
            <a:ext cx="4810150" cy="267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AD1C38-BEE2-E47E-3340-C1087D98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231" y="2097843"/>
            <a:ext cx="44672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111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86E1-C288-1435-850C-90D85EC4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852" y="0"/>
            <a:ext cx="10018713" cy="1752599"/>
          </a:xfrm>
        </p:spPr>
        <p:txBody>
          <a:bodyPr/>
          <a:lstStyle/>
          <a:p>
            <a:r>
              <a:rPr lang="pt-BR" dirty="0"/>
              <a:t>Otite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74F0EB-AD68-8C9F-DF41-396B308A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81" y="2280547"/>
            <a:ext cx="3609869" cy="318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91FFC16-6508-B89A-B50A-7DFFBEE92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66" y="2294355"/>
            <a:ext cx="483376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99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298AB51-10EE-F5E3-CBC1-091281A33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3" t="28990" r="37400" b="17784"/>
          <a:stretch/>
        </p:blipFill>
        <p:spPr>
          <a:xfrm>
            <a:off x="3586889" y="376896"/>
            <a:ext cx="5646789" cy="57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7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1A16E-3919-7A04-FC7E-EF646D54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pt-BR" dirty="0"/>
              <a:t>Dentição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B77799-C073-3668-1A95-91CF40E4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DF18D-80B5-D625-348D-F5C09031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60" y="4158922"/>
            <a:ext cx="5133975" cy="208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116C9B-D92B-F893-9E57-735C3D226344}"/>
              </a:ext>
            </a:extLst>
          </p:cNvPr>
          <p:cNvSpPr txBox="1"/>
          <p:nvPr/>
        </p:nvSpPr>
        <p:spPr>
          <a:xfrm>
            <a:off x="6994714" y="6233993"/>
            <a:ext cx="282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Dente decíduo persistente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64DBC7-1367-D4E7-2AAF-8814E9DE2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52" y="2127574"/>
            <a:ext cx="3120281" cy="263585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7328AF-F951-DC4F-9C61-37AA13279F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3" r="16763"/>
          <a:stretch/>
        </p:blipFill>
        <p:spPr>
          <a:xfrm flipH="1">
            <a:off x="5764677" y="1066800"/>
            <a:ext cx="4421129" cy="27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56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4">
            <a:extLst>
              <a:ext uri="{FF2B5EF4-FFF2-40B4-BE49-F238E27FC236}">
                <a16:creationId xmlns:a16="http://schemas.microsoft.com/office/drawing/2014/main" id="{BD8AD21A-DD46-74EF-20AF-F3A4B53944BE}"/>
              </a:ext>
            </a:extLst>
          </p:cNvPr>
          <p:cNvSpPr txBox="1">
            <a:spLocks/>
          </p:cNvSpPr>
          <p:nvPr/>
        </p:nvSpPr>
        <p:spPr>
          <a:xfrm>
            <a:off x="1876773" y="548236"/>
            <a:ext cx="8820981" cy="100811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Dentição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8CC6DB-9AE2-1E07-81DA-6845B5B24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73" y="2694160"/>
            <a:ext cx="3917593" cy="261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36AC3C-4CB9-3C27-B6D2-8C89A268A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3" t="24779" r="24452" b="8788"/>
          <a:stretch/>
        </p:blipFill>
        <p:spPr>
          <a:xfrm>
            <a:off x="6946278" y="1840832"/>
            <a:ext cx="4509889" cy="404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24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A1E25D-508A-4EE7-9B89-71BC1BEEF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6FD9ED33-B960-4F9D-8023-20D83062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2974973" y="-15832"/>
            <a:ext cx="9217026" cy="6889518"/>
          </a:xfrm>
          <a:custGeom>
            <a:avLst/>
            <a:gdLst>
              <a:gd name="connsiteX0" fmla="*/ 1087153 w 9217026"/>
              <a:gd name="connsiteY0" fmla="*/ 0 h 6889518"/>
              <a:gd name="connsiteX1" fmla="*/ 1087153 w 9217026"/>
              <a:gd name="connsiteY1" fmla="*/ 1098 h 6889518"/>
              <a:gd name="connsiteX2" fmla="*/ 0 w 9217026"/>
              <a:gd name="connsiteY2" fmla="*/ 0 h 6889518"/>
              <a:gd name="connsiteX3" fmla="*/ 0 w 9217026"/>
              <a:gd name="connsiteY3" fmla="*/ 6889518 h 6889518"/>
              <a:gd name="connsiteX4" fmla="*/ 1087153 w 9217026"/>
              <a:gd name="connsiteY4" fmla="*/ 6888254 h 6889518"/>
              <a:gd name="connsiteX5" fmla="*/ 1087153 w 9217026"/>
              <a:gd name="connsiteY5" fmla="*/ 6889518 h 6889518"/>
              <a:gd name="connsiteX6" fmla="*/ 7295095 w 9217026"/>
              <a:gd name="connsiteY6" fmla="*/ 6882299 h 6889518"/>
              <a:gd name="connsiteX7" fmla="*/ 9217026 w 9217026"/>
              <a:gd name="connsiteY7" fmla="*/ 5349831 h 6889518"/>
              <a:gd name="connsiteX8" fmla="*/ 8378827 w 9217026"/>
              <a:gd name="connsiteY8" fmla="*/ 7365 h 688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7026" h="6889518">
                <a:moveTo>
                  <a:pt x="1087153" y="0"/>
                </a:moveTo>
                <a:lnTo>
                  <a:pt x="1087153" y="1098"/>
                </a:lnTo>
                <a:lnTo>
                  <a:pt x="0" y="0"/>
                </a:lnTo>
                <a:lnTo>
                  <a:pt x="0" y="6889518"/>
                </a:lnTo>
                <a:lnTo>
                  <a:pt x="1087153" y="6888254"/>
                </a:lnTo>
                <a:lnTo>
                  <a:pt x="1087153" y="6889518"/>
                </a:lnTo>
                <a:lnTo>
                  <a:pt x="7295095" y="6882299"/>
                </a:lnTo>
                <a:lnTo>
                  <a:pt x="9217026" y="5349831"/>
                </a:lnTo>
                <a:lnTo>
                  <a:pt x="8378827" y="7365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248BD7-AE40-49AB-844D-ABD40D80B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77D6250-A0F3-4872-9969-3DB7ADE7C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796BEC7-5389-45D6-A0D4-F36405E5A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BEA57FAB-D2EF-4F47-A986-4321D5148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E8C59C9-8A0C-4F01-A36F-1C6389554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2D244EC-76FC-490A-8371-18E8C0624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A33782B-4F01-450E-A17D-F7C0335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F6E375D-EF14-E537-56E1-FFD326D1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005" y="2586039"/>
            <a:ext cx="7446961" cy="17525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200" dirty="0">
                <a:solidFill>
                  <a:schemeClr val="bg1"/>
                </a:solidFill>
              </a:rPr>
              <a:t>A RADIOLOGIA É CINZA PARA MENTES POBRES</a:t>
            </a:r>
          </a:p>
          <a:p>
            <a:pPr>
              <a:lnSpc>
                <a:spcPct val="90000"/>
              </a:lnSpc>
            </a:pPr>
            <a:r>
              <a:rPr lang="pt-BR" sz="2200" dirty="0">
                <a:solidFill>
                  <a:schemeClr val="bg1"/>
                </a:solidFill>
              </a:rPr>
              <a:t>PARA MENTES CURIOSAS,</a:t>
            </a:r>
          </a:p>
          <a:p>
            <a:pPr>
              <a:lnSpc>
                <a:spcPct val="90000"/>
              </a:lnSpc>
            </a:pPr>
            <a:r>
              <a:rPr lang="pt-BR" sz="2200" dirty="0">
                <a:solidFill>
                  <a:schemeClr val="bg1"/>
                </a:solidFill>
              </a:rPr>
              <a:t>A RADIOLOGIA ARDE LUZES BRILHANTES E VÍVIDAS</a:t>
            </a:r>
          </a:p>
          <a:p>
            <a:pPr>
              <a:lnSpc>
                <a:spcPct val="90000"/>
              </a:lnSpc>
            </a:pPr>
            <a:endParaRPr lang="pt-BR" sz="2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2200" dirty="0">
                <a:solidFill>
                  <a:schemeClr val="bg1"/>
                </a:solidFill>
              </a:rPr>
              <a:t>Thiago Muller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2799707-DB0C-485A-9534-AF741C42E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3" r="1" b="1"/>
          <a:stretch/>
        </p:blipFill>
        <p:spPr bwMode="auto">
          <a:xfrm>
            <a:off x="20" y="10"/>
            <a:ext cx="3175466" cy="5245940"/>
          </a:xfrm>
          <a:custGeom>
            <a:avLst/>
            <a:gdLst/>
            <a:ahLst/>
            <a:cxnLst/>
            <a:rect l="l" t="t" r="r" b="b"/>
            <a:pathLst>
              <a:path w="3175486" h="5245950">
                <a:moveTo>
                  <a:pt x="0" y="0"/>
                </a:moveTo>
                <a:lnTo>
                  <a:pt x="3175486" y="0"/>
                </a:lnTo>
                <a:lnTo>
                  <a:pt x="2294818" y="5223932"/>
                </a:lnTo>
                <a:lnTo>
                  <a:pt x="2310547" y="5245950"/>
                </a:lnTo>
                <a:lnTo>
                  <a:pt x="0" y="4901963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DF2AE09-D608-B13D-547D-8BBC382E2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5" r="2" b="16923"/>
          <a:stretch/>
        </p:blipFill>
        <p:spPr bwMode="auto">
          <a:xfrm>
            <a:off x="20" y="4901964"/>
            <a:ext cx="3459143" cy="1956037"/>
          </a:xfrm>
          <a:custGeom>
            <a:avLst/>
            <a:gdLst/>
            <a:ahLst/>
            <a:cxnLst/>
            <a:rect l="l" t="t" r="r" b="b"/>
            <a:pathLst>
              <a:path w="3459163" h="1956037">
                <a:moveTo>
                  <a:pt x="0" y="0"/>
                </a:moveTo>
                <a:lnTo>
                  <a:pt x="2310547" y="343987"/>
                </a:lnTo>
                <a:lnTo>
                  <a:pt x="3459163" y="1951804"/>
                </a:lnTo>
                <a:lnTo>
                  <a:pt x="0" y="1956037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69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B0C2B7-BFDC-13DC-7065-EB90277DE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954344-1699-0D1A-24DB-E19EB93FC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0" t="33525" r="37014" b="18698"/>
          <a:stretch/>
        </p:blipFill>
        <p:spPr>
          <a:xfrm>
            <a:off x="544444" y="869170"/>
            <a:ext cx="5600930" cy="49220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7B72BB2-2AF8-4000-8C85-127736052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3" t="31791" r="36613" b="19185"/>
          <a:stretch/>
        </p:blipFill>
        <p:spPr>
          <a:xfrm>
            <a:off x="6512463" y="856521"/>
            <a:ext cx="5357649" cy="49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0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0B5E77-4E1C-925C-E5CA-51511E2C5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1" t="30390" r="37400" b="19186"/>
          <a:stretch/>
        </p:blipFill>
        <p:spPr>
          <a:xfrm>
            <a:off x="484632" y="1666469"/>
            <a:ext cx="3517119" cy="35189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43361BB-8747-66E8-D5B5-1897FCD59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84" t="31403" r="36292" b="18174"/>
          <a:stretch/>
        </p:blipFill>
        <p:spPr>
          <a:xfrm>
            <a:off x="4310676" y="1749521"/>
            <a:ext cx="3537345" cy="33528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F725BD82-7245-7CAC-5151-91E1C62EC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5" t="30390" r="37400" b="14983"/>
          <a:stretch/>
        </p:blipFill>
        <p:spPr>
          <a:xfrm>
            <a:off x="8162336" y="1620199"/>
            <a:ext cx="3517120" cy="36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5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164E66-B0C8-6260-4C7F-A6D6FB5FF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t="18852" r="72050" b="35624"/>
          <a:stretch/>
        </p:blipFill>
        <p:spPr>
          <a:xfrm>
            <a:off x="3228459" y="512033"/>
            <a:ext cx="6448031" cy="5833933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EACCEC0-4199-088C-4997-61DDC4876326}"/>
              </a:ext>
            </a:extLst>
          </p:cNvPr>
          <p:cNvCxnSpPr/>
          <p:nvPr/>
        </p:nvCxnSpPr>
        <p:spPr>
          <a:xfrm>
            <a:off x="3768519" y="1073358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0A85D45-8F41-EB92-6FE4-D0F6E39D6549}"/>
              </a:ext>
            </a:extLst>
          </p:cNvPr>
          <p:cNvCxnSpPr/>
          <p:nvPr/>
        </p:nvCxnSpPr>
        <p:spPr>
          <a:xfrm>
            <a:off x="3660507" y="1433398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B5CD7E4-04D3-5AA4-F75A-28D0BDF8869C}"/>
              </a:ext>
            </a:extLst>
          </p:cNvPr>
          <p:cNvCxnSpPr/>
          <p:nvPr/>
        </p:nvCxnSpPr>
        <p:spPr>
          <a:xfrm>
            <a:off x="3660507" y="1577414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690778-EDDB-5988-7837-7E5F569AD5CE}"/>
              </a:ext>
            </a:extLst>
          </p:cNvPr>
          <p:cNvCxnSpPr/>
          <p:nvPr/>
        </p:nvCxnSpPr>
        <p:spPr>
          <a:xfrm>
            <a:off x="8269019" y="1402888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29ECD94-D230-30E3-92AB-FD432A0BCB89}"/>
              </a:ext>
            </a:extLst>
          </p:cNvPr>
          <p:cNvCxnSpPr/>
          <p:nvPr/>
        </p:nvCxnSpPr>
        <p:spPr>
          <a:xfrm>
            <a:off x="8269019" y="2081470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10865E6-F313-487F-690F-2A4A9490B349}"/>
              </a:ext>
            </a:extLst>
          </p:cNvPr>
          <p:cNvCxnSpPr/>
          <p:nvPr/>
        </p:nvCxnSpPr>
        <p:spPr>
          <a:xfrm>
            <a:off x="8439908" y="2801550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F945FF7-5AB2-0AC7-8FDF-59F584F1F0C2}"/>
              </a:ext>
            </a:extLst>
          </p:cNvPr>
          <p:cNvCxnSpPr/>
          <p:nvPr/>
        </p:nvCxnSpPr>
        <p:spPr>
          <a:xfrm>
            <a:off x="3660507" y="3881670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B80BEFF-DA4D-4FB3-AD5A-EDA538CB8CCA}"/>
              </a:ext>
            </a:extLst>
          </p:cNvPr>
          <p:cNvCxnSpPr/>
          <p:nvPr/>
        </p:nvCxnSpPr>
        <p:spPr>
          <a:xfrm>
            <a:off x="3660507" y="4025686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55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BB22907-D1C1-0F53-4E96-DA410A4A8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0" t="24398" r="43923" b="26347"/>
          <a:stretch/>
        </p:blipFill>
        <p:spPr>
          <a:xfrm>
            <a:off x="7083604" y="1740877"/>
            <a:ext cx="4459458" cy="33762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443485E-101A-7EF2-62D3-7E95B4965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5" t="24679" r="32039" b="11085"/>
          <a:stretch/>
        </p:blipFill>
        <p:spPr>
          <a:xfrm>
            <a:off x="1340767" y="754966"/>
            <a:ext cx="5416414" cy="53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5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397</TotalTime>
  <Words>264</Words>
  <Application>Microsoft Office PowerPoint</Application>
  <PresentationFormat>Widescreen</PresentationFormat>
  <Paragraphs>100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6" baseType="lpstr">
      <vt:lpstr>Arial</vt:lpstr>
      <vt:lpstr>Corbel</vt:lpstr>
      <vt:lpstr>Droid Serif</vt:lpstr>
      <vt:lpstr>Paralaxe</vt:lpstr>
      <vt:lpstr>Crânio</vt:lpstr>
      <vt:lpstr>Radiologia do Crânio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Posicionamentos</vt:lpstr>
      <vt:lpstr>Laterolateral</vt:lpstr>
      <vt:lpstr>Apresentação do PowerPoint</vt:lpstr>
      <vt:lpstr>Ventrodorsal e Dorsoventral</vt:lpstr>
      <vt:lpstr>Apresentação do PowerPoint</vt:lpstr>
      <vt:lpstr>Laterolateral Oblíqua</vt:lpstr>
      <vt:lpstr>Articulação Temporomandibular</vt:lpstr>
      <vt:lpstr>Bulha Timpânica</vt:lpstr>
      <vt:lpstr>Forame Magno</vt:lpstr>
      <vt:lpstr>Seio Frontal</vt:lpstr>
      <vt:lpstr>Dorsoventral Intraoral</vt:lpstr>
      <vt:lpstr>Ventrodorsal Oblíqua</vt:lpstr>
      <vt:lpstr>Ventrodorsal Intraoral</vt:lpstr>
      <vt:lpstr>Apresentação do PowerPoint</vt:lpstr>
      <vt:lpstr>Apresentação do PowerPoint</vt:lpstr>
      <vt:lpstr>Apresentação do PowerPoint</vt:lpstr>
      <vt:lpstr>Patologias</vt:lpstr>
      <vt:lpstr>Principais indicações: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Hidrocefalia</vt:lpstr>
      <vt:lpstr>Otite</vt:lpstr>
      <vt:lpstr>Dentição</vt:lpstr>
      <vt:lpstr>Apresentação do PowerPoint</vt:lpstr>
      <vt:lpstr>A RADIOLOGIA É CINZA PARA MENTES POBRES PARA MENTES CURIOSAS, A RADIOLOGIA ARDE LUZES BRILHANTES E VÍVIDAS  Thiago Muller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Física, princípios básicos e posicionamentos radiográficos</dc:title>
  <dc:creator>Uiara Hanna</dc:creator>
  <cp:lastModifiedBy>Uiara Hanna</cp:lastModifiedBy>
  <cp:revision>154</cp:revision>
  <dcterms:created xsi:type="dcterms:W3CDTF">2022-05-02T19:25:02Z</dcterms:created>
  <dcterms:modified xsi:type="dcterms:W3CDTF">2022-07-02T22:01:46Z</dcterms:modified>
</cp:coreProperties>
</file>